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7CE72D-80D6-4F39-AFE3-D0210B1AFD28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00D836-3188-4E64-8F3F-D86E9AAB55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458200" cy="1870447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Микроэлементный состав некоторых видов ягодных растений, произрастающих в дикой природе Ханты-Мансийского автономного округа - Югры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284984"/>
            <a:ext cx="8458200" cy="29523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Нехорошев Сергей Викторович</a:t>
            </a:r>
          </a:p>
          <a:p>
            <a:r>
              <a:rPr lang="ru-RU" dirty="0" smtClean="0"/>
              <a:t>д.т.н., главный научный сотрудник</a:t>
            </a:r>
          </a:p>
          <a:p>
            <a:r>
              <a:rPr lang="ru-RU" dirty="0" smtClean="0"/>
              <a:t>Ханты-Мансийской государственной</a:t>
            </a:r>
          </a:p>
          <a:p>
            <a:r>
              <a:rPr lang="ru-RU" dirty="0"/>
              <a:t>м</a:t>
            </a:r>
            <a:r>
              <a:rPr lang="ru-RU" dirty="0" smtClean="0"/>
              <a:t>едицинской академии</a:t>
            </a:r>
          </a:p>
          <a:p>
            <a:endParaRPr lang="ru-RU" dirty="0"/>
          </a:p>
          <a:p>
            <a:pPr algn="ctr"/>
            <a:r>
              <a:rPr lang="ru-RU" dirty="0" smtClean="0"/>
              <a:t>Ханты-Мансийск</a:t>
            </a:r>
            <a:endParaRPr lang="ru-RU" dirty="0"/>
          </a:p>
        </p:txBody>
      </p:sp>
      <p:pic>
        <p:nvPicPr>
          <p:cNvPr id="1026" name="Picture 2" descr="https://avatars.mds.yandex.net/get-districts/466422/2a0000016ca113c11f6de48f160d07d24821/optim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33322"/>
            <a:ext cx="2709020" cy="18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/>
          <a:lstStyle/>
          <a:p>
            <a:pPr algn="ctr"/>
            <a:r>
              <a:rPr lang="ru-RU" dirty="0" smtClean="0"/>
              <a:t>Пищевая ценность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546094"/>
              </p:ext>
            </p:extLst>
          </p:nvPr>
        </p:nvGraphicFramePr>
        <p:xfrm>
          <a:off x="251520" y="1628800"/>
          <a:ext cx="8712970" cy="4248468"/>
        </p:xfrm>
        <a:graphic>
          <a:graphicData uri="http://schemas.openxmlformats.org/drawingml/2006/table">
            <a:tbl>
              <a:tblPr firstRow="1" firstCol="1" bandRow="1"/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3540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Элемент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Ягоды (5-10 г</a:t>
                      </a: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сут.)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Чайный напиток (2-4 г</a:t>
                      </a: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сут.)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Морошка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Княженика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Морошка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Княженика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Доля от уровня регулярного адекватного суточного потребления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Mn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15-30%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175-350%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5-10%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50-100%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Mg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5-10%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10-20%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50-100%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30-60%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60-120%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60-120%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40-80%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50-100%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Cr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25-50%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5-10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Ni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3-6%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8-15%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5-10%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 суточной токсичности по конкретному элемента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Cd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Mn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28 г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6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12088" cy="5328592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Регулярное </a:t>
            </a:r>
            <a:r>
              <a:rPr lang="ru-RU" sz="2400" b="1" dirty="0"/>
              <a:t>употребление </a:t>
            </a:r>
            <a:r>
              <a:rPr lang="ru-RU" sz="2400" b="1" dirty="0" smtClean="0"/>
              <a:t>ягоды княженики </a:t>
            </a:r>
            <a:r>
              <a:rPr lang="ru-RU" sz="2400" dirty="0"/>
              <a:t>предотвращает развитие в организме человека </a:t>
            </a:r>
            <a:r>
              <a:rPr lang="ru-RU" sz="2400" dirty="0" smtClean="0"/>
              <a:t>дефицита марганца, кобальта, кремния, хрома </a:t>
            </a:r>
            <a:r>
              <a:rPr lang="ru-RU" sz="2400" dirty="0"/>
              <a:t>и </a:t>
            </a:r>
            <a:r>
              <a:rPr lang="ru-RU" sz="2400" dirty="0" smtClean="0"/>
              <a:t>способствует </a:t>
            </a:r>
            <a:r>
              <a:rPr lang="ru-RU" sz="2400" dirty="0"/>
              <a:t>восполнению </a:t>
            </a:r>
            <a:r>
              <a:rPr lang="ru-RU" sz="2400" dirty="0" smtClean="0"/>
              <a:t>магния и никеля. Максимальная рекомендуемая ежедневная порция сухой ягоды княженики составляет 30 </a:t>
            </a:r>
            <a:r>
              <a:rPr lang="ru-RU" sz="2400" smtClean="0"/>
              <a:t>г (или 250-300 </a:t>
            </a:r>
            <a:r>
              <a:rPr lang="ru-RU" sz="2400" dirty="0" smtClean="0"/>
              <a:t>г в свежем виде). </a:t>
            </a:r>
            <a:r>
              <a:rPr lang="ru-RU" sz="2400" b="1" dirty="0" smtClean="0"/>
              <a:t>Употребление отваров из листьев </a:t>
            </a:r>
            <a:r>
              <a:rPr lang="ru-RU" sz="2400" b="1" dirty="0"/>
              <a:t>княженики</a:t>
            </a:r>
            <a:r>
              <a:rPr lang="ru-RU" sz="2400" dirty="0"/>
              <a:t> предотвращает развитие в организме человека дефицита марганца, кобальта, </a:t>
            </a:r>
            <a:r>
              <a:rPr lang="ru-RU" sz="2400" dirty="0" smtClean="0"/>
              <a:t>кремния и </a:t>
            </a:r>
            <a:r>
              <a:rPr lang="ru-RU" sz="2400" dirty="0"/>
              <a:t>способствует восполнению </a:t>
            </a:r>
            <a:r>
              <a:rPr lang="ru-RU" sz="2400" dirty="0" smtClean="0"/>
              <a:t>магния, </a:t>
            </a:r>
            <a:r>
              <a:rPr lang="ru-RU" sz="2400" dirty="0"/>
              <a:t>хрома </a:t>
            </a:r>
            <a:r>
              <a:rPr lang="ru-RU" sz="2400" dirty="0" smtClean="0"/>
              <a:t>и никеля.</a:t>
            </a:r>
          </a:p>
          <a:p>
            <a:pPr marL="457200" indent="-457200" algn="just">
              <a:buAutoNum type="arabicPeriod"/>
            </a:pPr>
            <a:r>
              <a:rPr lang="ru-RU" sz="2400" dirty="0"/>
              <a:t>Регулярное </a:t>
            </a:r>
            <a:r>
              <a:rPr lang="ru-RU" sz="2400" b="1" dirty="0"/>
              <a:t>употребление ягоды </a:t>
            </a:r>
            <a:r>
              <a:rPr lang="ru-RU" sz="2400" b="1" dirty="0" smtClean="0"/>
              <a:t>морошки </a:t>
            </a:r>
            <a:r>
              <a:rPr lang="ru-RU" sz="2400" dirty="0" smtClean="0"/>
              <a:t>предотвращает </a:t>
            </a:r>
            <a:r>
              <a:rPr lang="ru-RU" sz="2400" dirty="0"/>
              <a:t>развитие в организме человека дефицита марганца</a:t>
            </a:r>
            <a:r>
              <a:rPr lang="ru-RU" sz="2400" dirty="0" smtClean="0"/>
              <a:t>, кремния и </a:t>
            </a:r>
            <a:r>
              <a:rPr lang="ru-RU" sz="2400" dirty="0"/>
              <a:t>способствует восполнению </a:t>
            </a:r>
            <a:r>
              <a:rPr lang="ru-RU" sz="2400" dirty="0" smtClean="0"/>
              <a:t>магния, хрома </a:t>
            </a:r>
            <a:r>
              <a:rPr lang="ru-RU" sz="2400" dirty="0"/>
              <a:t>и никеля. </a:t>
            </a:r>
            <a:r>
              <a:rPr lang="ru-RU" sz="2400" b="1" dirty="0"/>
              <a:t>Употребление отваров из листьев </a:t>
            </a:r>
            <a:r>
              <a:rPr lang="ru-RU" sz="2400" b="1" dirty="0" smtClean="0"/>
              <a:t>морошки </a:t>
            </a:r>
            <a:r>
              <a:rPr lang="ru-RU" sz="2400" dirty="0" smtClean="0"/>
              <a:t>предотвращает </a:t>
            </a:r>
            <a:r>
              <a:rPr lang="ru-RU" sz="2400" dirty="0"/>
              <a:t>развитие в организме человека </a:t>
            </a:r>
            <a:r>
              <a:rPr lang="ru-RU" sz="2400" dirty="0" smtClean="0"/>
              <a:t>дефицита кремния </a:t>
            </a:r>
            <a:r>
              <a:rPr lang="ru-RU" sz="2400" dirty="0"/>
              <a:t>и способствует восполнению магния </a:t>
            </a:r>
            <a:r>
              <a:rPr lang="ru-RU" sz="2400" dirty="0" smtClean="0"/>
              <a:t>и марганца.</a:t>
            </a:r>
          </a:p>
          <a:p>
            <a:pPr marL="457200" indent="-457200" algn="just">
              <a:buAutoNum type="arabicPeriod"/>
            </a:pPr>
            <a:endParaRPr lang="ru-RU" sz="2400" dirty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32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3200" dirty="0"/>
              <a:t>„</a:t>
            </a:r>
            <a:r>
              <a:rPr lang="ru-RU" sz="3200" i="1" dirty="0"/>
              <a:t>Всё — яд, всё — лекарство; то и другое определяет доза</a:t>
            </a:r>
            <a:r>
              <a:rPr lang="ru-RU" sz="3200" dirty="0"/>
              <a:t>.“ </a:t>
            </a:r>
            <a:r>
              <a:rPr lang="ru-RU" sz="3200" dirty="0" smtClean="0"/>
              <a:t>        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32" y="1340769"/>
            <a:ext cx="195118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51868" y="4135026"/>
            <a:ext cx="1964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Парацельс</a:t>
            </a:r>
          </a:p>
          <a:p>
            <a:pPr algn="ctr"/>
            <a:r>
              <a:rPr lang="ru-RU" sz="2000" dirty="0" smtClean="0"/>
              <a:t>(1493-1541)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9531" y="1262052"/>
            <a:ext cx="385242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Элементы в природе</a:t>
            </a:r>
          </a:p>
          <a:p>
            <a:pPr algn="ctr"/>
            <a:r>
              <a:rPr lang="ru-RU" dirty="0" smtClean="0"/>
              <a:t>92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2481787"/>
            <a:ext cx="23042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Элементы в человеке</a:t>
            </a:r>
          </a:p>
          <a:p>
            <a:pPr algn="ctr"/>
            <a:r>
              <a:rPr lang="ru-RU" dirty="0" smtClean="0"/>
              <a:t>81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1938" y="3614420"/>
            <a:ext cx="15121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Изучается роль 47 элементов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725144"/>
            <a:ext cx="180020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Структурные С, О, Н, N, </a:t>
            </a:r>
            <a:r>
              <a:rPr lang="ru-RU" dirty="0" err="1" smtClean="0"/>
              <a:t>Ca</a:t>
            </a:r>
            <a:r>
              <a:rPr lang="ru-RU" dirty="0" smtClean="0"/>
              <a:t>, </a:t>
            </a:r>
            <a:r>
              <a:rPr lang="ru-RU" dirty="0" err="1" smtClean="0"/>
              <a:t>Mg</a:t>
            </a:r>
            <a:r>
              <a:rPr lang="ru-RU" dirty="0" smtClean="0"/>
              <a:t>, </a:t>
            </a:r>
            <a:r>
              <a:rPr lang="ru-RU" dirty="0" err="1" smtClean="0"/>
              <a:t>Na</a:t>
            </a:r>
            <a:r>
              <a:rPr lang="ru-RU" dirty="0" smtClean="0"/>
              <a:t>, K, S, P, </a:t>
            </a:r>
            <a:r>
              <a:rPr lang="ru-RU" dirty="0" err="1" smtClean="0"/>
              <a:t>Cl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3614" y="5068634"/>
            <a:ext cx="1994370" cy="1528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Эссенциальные</a:t>
            </a:r>
            <a:endParaRPr lang="ru-RU" dirty="0" smtClean="0"/>
          </a:p>
          <a:p>
            <a:pPr algn="ctr"/>
            <a:r>
              <a:rPr lang="it-IT" dirty="0" smtClean="0"/>
              <a:t>Fe, I, Cu, Zn, Co, Cr, Mo, Ni, V, Se, Mn, As, F, Si, Li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08022" y="5068634"/>
            <a:ext cx="1952209" cy="1484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Условно </a:t>
            </a:r>
            <a:r>
              <a:rPr lang="ru-RU" dirty="0" err="1" smtClean="0"/>
              <a:t>эссенциальные</a:t>
            </a:r>
            <a:r>
              <a:rPr lang="ru-RU" dirty="0" smtClean="0"/>
              <a:t> </a:t>
            </a:r>
            <a:r>
              <a:rPr lang="en-US" dirty="0" smtClean="0"/>
              <a:t>B, Br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6256" y="5068633"/>
            <a:ext cx="2096225" cy="1484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Кандидаты на </a:t>
            </a:r>
            <a:r>
              <a:rPr lang="ru-RU" dirty="0" err="1" smtClean="0"/>
              <a:t>эссенциальность</a:t>
            </a:r>
            <a:endParaRPr lang="ru-RU" dirty="0" smtClean="0"/>
          </a:p>
          <a:p>
            <a:pPr algn="ctr"/>
            <a:r>
              <a:rPr lang="en-US" dirty="0" smtClean="0"/>
              <a:t>Cd, </a:t>
            </a:r>
            <a:r>
              <a:rPr lang="en-US" dirty="0" err="1" smtClean="0"/>
              <a:t>Pb</a:t>
            </a:r>
            <a:r>
              <a:rPr lang="en-US" dirty="0" smtClean="0"/>
              <a:t>, Al, </a:t>
            </a:r>
            <a:r>
              <a:rPr lang="en-US" dirty="0" err="1" smtClean="0"/>
              <a:t>Rb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>
            <a:off x="2285746" y="2198156"/>
            <a:ext cx="1566174" cy="276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0"/>
          </p:cNvCxnSpPr>
          <p:nvPr/>
        </p:nvCxnSpPr>
        <p:spPr>
          <a:xfrm>
            <a:off x="3851920" y="3400057"/>
            <a:ext cx="856102" cy="2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29916" y="4536965"/>
            <a:ext cx="1962364" cy="531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04048" y="4550524"/>
            <a:ext cx="680078" cy="553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051720" y="4536965"/>
            <a:ext cx="2160240" cy="451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859844" y="4550524"/>
            <a:ext cx="568140" cy="529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indicator.ru/thumb/1200x628/filters:quality(75)/imgs/2019/08/05/10/3496779/016a7f79de4ad997eb3c49a24ea88fe73f8fa1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5" y="2935747"/>
            <a:ext cx="2149969" cy="11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Морошка  и  княженика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sz="2700" i="1" dirty="0"/>
              <a:t>лат. </a:t>
            </a:r>
            <a:r>
              <a:rPr lang="en-US" sz="2700" i="1" dirty="0" err="1"/>
              <a:t>Rubus</a:t>
            </a:r>
            <a:r>
              <a:rPr lang="en-US" sz="2700" i="1" dirty="0"/>
              <a:t> </a:t>
            </a:r>
            <a:r>
              <a:rPr lang="en-US" sz="2700" i="1" dirty="0" err="1" smtClean="0"/>
              <a:t>chamaemorus</a:t>
            </a:r>
            <a:r>
              <a:rPr lang="ru-RU" sz="2700" i="1" dirty="0" smtClean="0"/>
              <a:t>  и  </a:t>
            </a:r>
            <a:r>
              <a:rPr lang="en-US" sz="2700" i="1" dirty="0" err="1"/>
              <a:t>Rúbus</a:t>
            </a:r>
            <a:r>
              <a:rPr lang="en-US" sz="2700" i="1" dirty="0"/>
              <a:t> </a:t>
            </a:r>
            <a:r>
              <a:rPr lang="en-US" sz="2700" i="1" dirty="0" err="1"/>
              <a:t>árcticus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844824"/>
            <a:ext cx="4915272" cy="4479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многолетние травянистые растения </a:t>
            </a:r>
            <a:r>
              <a:rPr lang="ru-RU" sz="3200" dirty="0"/>
              <a:t>рода </a:t>
            </a:r>
            <a:r>
              <a:rPr lang="ru-RU" sz="3200" i="1" dirty="0" err="1"/>
              <a:t>Рубус</a:t>
            </a:r>
            <a:r>
              <a:rPr lang="ru-RU" sz="3200" dirty="0"/>
              <a:t> (Малина) семейства Розовые.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Минеральные </a:t>
            </a:r>
            <a:r>
              <a:rPr lang="ru-RU" sz="3200" dirty="0"/>
              <a:t>вещества: много калия, </a:t>
            </a:r>
            <a:r>
              <a:rPr lang="ru-RU" sz="3200" dirty="0" smtClean="0"/>
              <a:t>магний, фосфор</a:t>
            </a:r>
            <a:r>
              <a:rPr lang="ru-RU" sz="3200" dirty="0"/>
              <a:t>, железо, </a:t>
            </a:r>
            <a:r>
              <a:rPr lang="ru-RU" sz="3200" dirty="0" smtClean="0"/>
              <a:t>кобальт.</a:t>
            </a:r>
            <a:endParaRPr lang="ru-RU" sz="3200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157354" cy="404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6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Определение доступной формы элементов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752528" cy="4724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 smtClean="0"/>
              <a:t>Пробоподготовка</a:t>
            </a:r>
            <a:r>
              <a:rPr lang="ru-RU" dirty="0" smtClean="0"/>
              <a:t>: экстракция водой 30 мин при 20 </a:t>
            </a:r>
            <a:r>
              <a:rPr lang="ru-RU" baseline="30000" dirty="0" err="1"/>
              <a:t>о</a:t>
            </a:r>
            <a:r>
              <a:rPr lang="ru-RU" dirty="0" err="1"/>
              <a:t>С</a:t>
            </a:r>
            <a:r>
              <a:rPr lang="ru-RU" dirty="0"/>
              <a:t> </a:t>
            </a:r>
            <a:r>
              <a:rPr lang="ru-RU" dirty="0" smtClean="0"/>
              <a:t>и 60 мин при 90 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Метод анализа МС-ИСП.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Элементы: Алюминий (</a:t>
            </a:r>
            <a:r>
              <a:rPr lang="en-US" dirty="0"/>
              <a:t>Al), </a:t>
            </a:r>
            <a:r>
              <a:rPr lang="ru-RU" dirty="0"/>
              <a:t>Бор (</a:t>
            </a:r>
            <a:r>
              <a:rPr lang="en-US" dirty="0"/>
              <a:t>B), </a:t>
            </a:r>
            <a:r>
              <a:rPr lang="ru-RU" dirty="0"/>
              <a:t>Ванадий (</a:t>
            </a:r>
            <a:r>
              <a:rPr lang="en-US" dirty="0"/>
              <a:t>V), </a:t>
            </a:r>
            <a:r>
              <a:rPr lang="ru-RU" dirty="0"/>
              <a:t>Железо (</a:t>
            </a:r>
            <a:r>
              <a:rPr lang="en-US" dirty="0"/>
              <a:t>Fe), </a:t>
            </a:r>
            <a:r>
              <a:rPr lang="ru-RU" dirty="0"/>
              <a:t>Йод (</a:t>
            </a:r>
            <a:r>
              <a:rPr lang="en-US" dirty="0"/>
              <a:t>I), </a:t>
            </a:r>
            <a:r>
              <a:rPr lang="ru-RU" dirty="0"/>
              <a:t>Калий (</a:t>
            </a:r>
            <a:r>
              <a:rPr lang="en-US" dirty="0"/>
              <a:t>K), </a:t>
            </a:r>
            <a:r>
              <a:rPr lang="ru-RU" dirty="0"/>
              <a:t>Кадмий (</a:t>
            </a:r>
            <a:r>
              <a:rPr lang="en-US" dirty="0"/>
              <a:t>Cd), </a:t>
            </a:r>
            <a:r>
              <a:rPr lang="ru-RU" dirty="0"/>
              <a:t>Кальций (</a:t>
            </a:r>
            <a:r>
              <a:rPr lang="en-US" dirty="0"/>
              <a:t>Ca), </a:t>
            </a:r>
            <a:r>
              <a:rPr lang="ru-RU" dirty="0"/>
              <a:t>Кобальт (</a:t>
            </a:r>
            <a:r>
              <a:rPr lang="en-US" dirty="0"/>
              <a:t>Co), </a:t>
            </a:r>
            <a:r>
              <a:rPr lang="ru-RU" dirty="0"/>
              <a:t>Кремний (</a:t>
            </a:r>
            <a:r>
              <a:rPr lang="en-US" dirty="0"/>
              <a:t>Si), </a:t>
            </a:r>
            <a:r>
              <a:rPr lang="ru-RU" dirty="0"/>
              <a:t>Литий (</a:t>
            </a:r>
            <a:r>
              <a:rPr lang="en-US" dirty="0"/>
              <a:t>Li), </a:t>
            </a:r>
            <a:r>
              <a:rPr lang="ru-RU" dirty="0"/>
              <a:t>Магний (</a:t>
            </a:r>
            <a:r>
              <a:rPr lang="en-US" dirty="0"/>
              <a:t>Mg), </a:t>
            </a:r>
            <a:r>
              <a:rPr lang="ru-RU" dirty="0"/>
              <a:t>Марганец (</a:t>
            </a:r>
            <a:r>
              <a:rPr lang="en-US" dirty="0" err="1"/>
              <a:t>Mn</a:t>
            </a:r>
            <a:r>
              <a:rPr lang="en-US" dirty="0"/>
              <a:t>), </a:t>
            </a:r>
            <a:r>
              <a:rPr lang="ru-RU" dirty="0"/>
              <a:t>Медь (</a:t>
            </a:r>
            <a:r>
              <a:rPr lang="en-US" dirty="0"/>
              <a:t>Cu), </a:t>
            </a:r>
            <a:r>
              <a:rPr lang="ru-RU" dirty="0"/>
              <a:t>Мышьяк (</a:t>
            </a:r>
            <a:r>
              <a:rPr lang="en-US" dirty="0"/>
              <a:t>As), </a:t>
            </a:r>
            <a:r>
              <a:rPr lang="ru-RU" dirty="0"/>
              <a:t>Натрий (</a:t>
            </a:r>
            <a:r>
              <a:rPr lang="en-US" dirty="0"/>
              <a:t>Na), </a:t>
            </a:r>
            <a:r>
              <a:rPr lang="ru-RU" dirty="0"/>
              <a:t>Никель (</a:t>
            </a:r>
            <a:r>
              <a:rPr lang="en-US" dirty="0"/>
              <a:t>Ni), </a:t>
            </a:r>
            <a:r>
              <a:rPr lang="ru-RU" dirty="0"/>
              <a:t>Олово (</a:t>
            </a:r>
            <a:r>
              <a:rPr lang="en-US" dirty="0"/>
              <a:t>Sn), </a:t>
            </a:r>
            <a:r>
              <a:rPr lang="ru-RU" dirty="0"/>
              <a:t>Ртуть (</a:t>
            </a:r>
            <a:r>
              <a:rPr lang="en-US" dirty="0"/>
              <a:t>Hg), </a:t>
            </a:r>
            <a:r>
              <a:rPr lang="ru-RU" dirty="0"/>
              <a:t>Свинец (</a:t>
            </a:r>
            <a:r>
              <a:rPr lang="en-US" dirty="0" err="1"/>
              <a:t>Pb</a:t>
            </a:r>
            <a:r>
              <a:rPr lang="en-US" dirty="0"/>
              <a:t>), </a:t>
            </a:r>
            <a:r>
              <a:rPr lang="ru-RU" dirty="0"/>
              <a:t>Селен (</a:t>
            </a:r>
            <a:r>
              <a:rPr lang="en-US" dirty="0"/>
              <a:t>Se), </a:t>
            </a:r>
            <a:r>
              <a:rPr lang="ru-RU" dirty="0"/>
              <a:t>Стронций (</a:t>
            </a:r>
            <a:r>
              <a:rPr lang="en-US" dirty="0" err="1"/>
              <a:t>Sr</a:t>
            </a:r>
            <a:r>
              <a:rPr lang="en-US" dirty="0"/>
              <a:t>), </a:t>
            </a:r>
            <a:r>
              <a:rPr lang="ru-RU" dirty="0"/>
              <a:t>Фосфор (</a:t>
            </a:r>
            <a:r>
              <a:rPr lang="en-US" dirty="0"/>
              <a:t>P), </a:t>
            </a:r>
            <a:r>
              <a:rPr lang="ru-RU" dirty="0"/>
              <a:t>Хром (</a:t>
            </a:r>
            <a:r>
              <a:rPr lang="en-US" dirty="0"/>
              <a:t>Cr), </a:t>
            </a:r>
            <a:r>
              <a:rPr lang="ru-RU" dirty="0"/>
              <a:t>Цинк (</a:t>
            </a:r>
            <a:r>
              <a:rPr lang="en-US" dirty="0"/>
              <a:t>Zn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46" y="2107769"/>
            <a:ext cx="3570753" cy="304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6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936104"/>
          </a:xfrm>
        </p:spPr>
        <p:txBody>
          <a:bodyPr/>
          <a:lstStyle/>
          <a:p>
            <a:pPr algn="ctr"/>
            <a:r>
              <a:rPr lang="ru-RU" dirty="0" smtClean="0"/>
              <a:t>Структурные элементы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6004343"/>
              </p:ext>
            </p:extLst>
          </p:nvPr>
        </p:nvGraphicFramePr>
        <p:xfrm>
          <a:off x="179512" y="1124742"/>
          <a:ext cx="8784975" cy="3738391"/>
        </p:xfrm>
        <a:graphic>
          <a:graphicData uri="http://schemas.openxmlformats.org/drawingml/2006/table">
            <a:tbl>
              <a:tblPr/>
              <a:tblGrid>
                <a:gridCol w="878498"/>
                <a:gridCol w="501888"/>
                <a:gridCol w="742650"/>
                <a:gridCol w="1113330"/>
                <a:gridCol w="672793"/>
                <a:gridCol w="629745"/>
                <a:gridCol w="1226235"/>
                <a:gridCol w="684392"/>
                <a:gridCol w="1144522"/>
                <a:gridCol w="1190922"/>
              </a:tblGrid>
              <a:tr h="6176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Элемент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Содержание элемента в абсолютно сухом веществе, мкг/г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Адекватное суточное потребление, мкг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Минимальный уровень токсичности, мкг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Морошка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Княженика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Надземная часть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Надземная часть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5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17 919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5042549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Магний</a:t>
            </a:r>
            <a:r>
              <a:rPr lang="ru-RU" dirty="0" smtClean="0"/>
              <a:t> - важнейший внутриклеточный элемент, который участвует в обменных процессах, взаимодействуя с калием, натрием, кальцием; является активатором для множества ферментативных реакций. Нормальный уровень магния необходим для обеспечения «энергетики» жизненно важных процессов, регуляции нервно-мышечной проводимости, тонуса гладкой мускулатуры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2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/>
          <a:lstStyle/>
          <a:p>
            <a:pPr algn="ctr"/>
            <a:r>
              <a:rPr lang="ru-RU" dirty="0" err="1" smtClean="0"/>
              <a:t>Эссенциальные</a:t>
            </a:r>
            <a:r>
              <a:rPr lang="ru-RU" dirty="0" smtClean="0"/>
              <a:t> элементы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927036"/>
              </p:ext>
            </p:extLst>
          </p:nvPr>
        </p:nvGraphicFramePr>
        <p:xfrm>
          <a:off x="179512" y="1196752"/>
          <a:ext cx="8784976" cy="2376264"/>
        </p:xfrm>
        <a:graphic>
          <a:graphicData uri="http://schemas.openxmlformats.org/drawingml/2006/table">
            <a:tbl>
              <a:tblPr/>
              <a:tblGrid>
                <a:gridCol w="777192"/>
                <a:gridCol w="603194"/>
                <a:gridCol w="927990"/>
                <a:gridCol w="927990"/>
                <a:gridCol w="672793"/>
                <a:gridCol w="927990"/>
                <a:gridCol w="927990"/>
                <a:gridCol w="684393"/>
                <a:gridCol w="1144522"/>
                <a:gridCol w="1190922"/>
              </a:tblGrid>
              <a:tr h="2933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Элемент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Содержание элемента в абсолютно сухом веществе, мкг/г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Адекватное суточное потребление, мкг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Минимальный уровень токсичности, мкг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Морошка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Княженика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Надземная часть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Надземная часть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0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718679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Марганец</a:t>
            </a:r>
            <a:r>
              <a:rPr lang="ru-RU" dirty="0" smtClean="0"/>
              <a:t> является компонентом множества ферментов и выполняет функции:</a:t>
            </a:r>
          </a:p>
          <a:p>
            <a:pPr algn="just"/>
            <a:r>
              <a:rPr lang="ru-RU" dirty="0" smtClean="0"/>
              <a:t>- участвует в синтезе и обмене </a:t>
            </a:r>
            <a:r>
              <a:rPr lang="ru-RU" dirty="0" err="1" smtClean="0"/>
              <a:t>нейромедиаторов</a:t>
            </a:r>
            <a:r>
              <a:rPr lang="ru-RU" dirty="0" smtClean="0"/>
              <a:t> в нервной системе;</a:t>
            </a:r>
          </a:p>
          <a:p>
            <a:pPr algn="just"/>
            <a:r>
              <a:rPr lang="ru-RU" dirty="0" smtClean="0"/>
              <a:t>- препятствует свободно-радикальному окислению, обеспечивает стабильность структуры клеточных мембран;</a:t>
            </a:r>
          </a:p>
          <a:p>
            <a:pPr algn="just"/>
            <a:r>
              <a:rPr lang="ru-RU" dirty="0" smtClean="0"/>
              <a:t>- обеспечивает нормальное функционирование мышечной ткани;</a:t>
            </a:r>
          </a:p>
          <a:p>
            <a:pPr algn="just"/>
            <a:r>
              <a:rPr lang="ru-RU" dirty="0" smtClean="0"/>
              <a:t>- участвует в обмене гормонов щитовидной железы;</a:t>
            </a:r>
          </a:p>
          <a:p>
            <a:pPr algn="just"/>
            <a:r>
              <a:rPr lang="ru-RU" dirty="0" smtClean="0"/>
              <a:t>- обеспечивает развитие соединительной ткани, хрящей и костей;</a:t>
            </a:r>
          </a:p>
          <a:p>
            <a:pPr algn="just"/>
            <a:r>
              <a:rPr lang="ru-RU" dirty="0" smtClean="0"/>
              <a:t>- усиливает гипогликемический эффект инсулина;</a:t>
            </a:r>
          </a:p>
          <a:p>
            <a:pPr algn="just"/>
            <a:r>
              <a:rPr lang="ru-RU" dirty="0" smtClean="0"/>
              <a:t>- повышает интенсивность утилизации жиров и снижает уровень липидов;</a:t>
            </a:r>
          </a:p>
          <a:p>
            <a:pPr algn="just"/>
            <a:r>
              <a:rPr lang="ru-RU" dirty="0" smtClean="0"/>
              <a:t>- участвует в регуляции обмена витаминов С, Е, группы В, холина, меди;</a:t>
            </a:r>
          </a:p>
          <a:p>
            <a:pPr algn="just"/>
            <a:r>
              <a:rPr lang="ru-RU" dirty="0" smtClean="0"/>
              <a:t>- участвует в обеспечении полноценной репродуктивной функции.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4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/>
          <a:lstStyle/>
          <a:p>
            <a:pPr algn="ctr"/>
            <a:r>
              <a:rPr lang="ru-RU" dirty="0" err="1" smtClean="0"/>
              <a:t>Эссенциальные</a:t>
            </a:r>
            <a:r>
              <a:rPr lang="ru-RU" dirty="0" smtClean="0"/>
              <a:t> элементы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735983"/>
              </p:ext>
            </p:extLst>
          </p:nvPr>
        </p:nvGraphicFramePr>
        <p:xfrm>
          <a:off x="251520" y="1196752"/>
          <a:ext cx="8712968" cy="2304256"/>
        </p:xfrm>
        <a:graphic>
          <a:graphicData uri="http://schemas.openxmlformats.org/drawingml/2006/table">
            <a:tbl>
              <a:tblPr/>
              <a:tblGrid>
                <a:gridCol w="770821"/>
                <a:gridCol w="598250"/>
                <a:gridCol w="920384"/>
                <a:gridCol w="920384"/>
                <a:gridCol w="667278"/>
                <a:gridCol w="920384"/>
                <a:gridCol w="920384"/>
                <a:gridCol w="678783"/>
                <a:gridCol w="1135140"/>
                <a:gridCol w="1181160"/>
              </a:tblGrid>
              <a:tr h="2844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Элемент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Содержание элемента в абсолютно сухом веществе, мкг/г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Адекватное суточное потребление, мкг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Минимальный уровень токсичности, мкг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Морошка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Княженика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Надземная часть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Надземная часть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371703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Кобальт </a:t>
            </a:r>
            <a:r>
              <a:rPr lang="ru-RU" dirty="0" smtClean="0"/>
              <a:t>входит в состав молекулы </a:t>
            </a:r>
            <a:r>
              <a:rPr lang="ru-RU" dirty="0" err="1" smtClean="0"/>
              <a:t>цианокобаламина</a:t>
            </a:r>
            <a:r>
              <a:rPr lang="ru-RU" dirty="0" smtClean="0"/>
              <a:t> (в</a:t>
            </a:r>
            <a:r>
              <a:rPr lang="ru-RU" dirty="0" smtClean="0"/>
              <a:t>итамин В12)</a:t>
            </a:r>
            <a:r>
              <a:rPr lang="ru-RU" dirty="0" smtClean="0"/>
              <a:t>, участвует в ферментативных процессах и образовании гормонов щитовидной железы, угнетает обмен йода, способствует выделению воды почками, повышает усвоение железа и синтез гемоглобина. Процесс кроветворения может осуществляться только при нормальном взаимодействии трех биоэлементов – кобальта, меди и железа. </a:t>
            </a:r>
          </a:p>
          <a:p>
            <a:r>
              <a:rPr lang="ru-RU" b="1" dirty="0" smtClean="0"/>
              <a:t>Кремний</a:t>
            </a:r>
            <a:r>
              <a:rPr lang="ru-RU" dirty="0" smtClean="0"/>
              <a:t>  влияет на обмен липидов и на образование коллагена и костной ткани. </a:t>
            </a:r>
          </a:p>
          <a:p>
            <a:r>
              <a:rPr lang="ru-RU" b="1" dirty="0" smtClean="0"/>
              <a:t>Хром</a:t>
            </a:r>
            <a:r>
              <a:rPr lang="ru-RU" dirty="0" smtClean="0"/>
              <a:t>  участвует в регуляции синтеза жиров и обмена углеводов, поддерживает нормальный уровень глюкозы в крови, регулирует работу сердечной мышцы.</a:t>
            </a:r>
          </a:p>
          <a:p>
            <a:r>
              <a:rPr lang="ru-RU" b="1" dirty="0" smtClean="0"/>
              <a:t>Никель</a:t>
            </a:r>
            <a:r>
              <a:rPr lang="ru-RU" dirty="0" smtClean="0"/>
              <a:t> оказывает влияние на ферментативные процессы, окисление аскорбиновой кислоты, может угнетать действие адреналина и снижать артериальное давление.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2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575F6D"/>
                </a:solidFill>
              </a:rPr>
              <a:t>Условно </a:t>
            </a:r>
            <a:r>
              <a:rPr lang="ru-RU" dirty="0" err="1" smtClean="0">
                <a:solidFill>
                  <a:srgbClr val="575F6D"/>
                </a:solidFill>
              </a:rPr>
              <a:t>Эссенциальные</a:t>
            </a:r>
            <a:r>
              <a:rPr lang="ru-RU" dirty="0" smtClean="0">
                <a:solidFill>
                  <a:srgbClr val="575F6D"/>
                </a:solidFill>
              </a:rPr>
              <a:t> </a:t>
            </a:r>
            <a:r>
              <a:rPr lang="ru-RU" dirty="0">
                <a:solidFill>
                  <a:srgbClr val="575F6D"/>
                </a:solidFill>
              </a:rPr>
              <a:t>элементы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607745"/>
              </p:ext>
            </p:extLst>
          </p:nvPr>
        </p:nvGraphicFramePr>
        <p:xfrm>
          <a:off x="179512" y="1196753"/>
          <a:ext cx="8784976" cy="2880321"/>
        </p:xfrm>
        <a:graphic>
          <a:graphicData uri="http://schemas.openxmlformats.org/drawingml/2006/table">
            <a:tbl>
              <a:tblPr/>
              <a:tblGrid>
                <a:gridCol w="777192"/>
                <a:gridCol w="734976"/>
                <a:gridCol w="796208"/>
                <a:gridCol w="927990"/>
                <a:gridCol w="724074"/>
                <a:gridCol w="792088"/>
                <a:gridCol w="1012611"/>
                <a:gridCol w="715581"/>
                <a:gridCol w="1080120"/>
                <a:gridCol w="1224136"/>
              </a:tblGrid>
              <a:tr h="3165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Элемент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Содержание элемента в абсолютно сухом веществе, мкг/г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Адекватное суточное потребление, мкг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Минимальный уровень токсичности, мкг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Морошка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Княженика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Надземная часть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Надземная часть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79821"/>
              </p:ext>
            </p:extLst>
          </p:nvPr>
        </p:nvGraphicFramePr>
        <p:xfrm>
          <a:off x="179512" y="4077073"/>
          <a:ext cx="8784978" cy="1224136"/>
        </p:xfrm>
        <a:graphic>
          <a:graphicData uri="http://schemas.openxmlformats.org/drawingml/2006/table">
            <a:tbl>
              <a:tblPr/>
              <a:tblGrid>
                <a:gridCol w="792088"/>
                <a:gridCol w="720080"/>
                <a:gridCol w="792088"/>
                <a:gridCol w="936104"/>
                <a:gridCol w="720080"/>
                <a:gridCol w="792088"/>
                <a:gridCol w="1008112"/>
                <a:gridCol w="720080"/>
                <a:gridCol w="1080120"/>
                <a:gridCol w="1224138"/>
              </a:tblGrid>
              <a:tr h="303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551723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Бор</a:t>
            </a:r>
            <a:r>
              <a:rPr lang="ru-RU" sz="2000" dirty="0" smtClean="0"/>
              <a:t> участвует в обмене углеводов, жиров, витаминов и гормонов.</a:t>
            </a:r>
          </a:p>
          <a:p>
            <a:pPr algn="just"/>
            <a:r>
              <a:rPr lang="ru-RU" sz="2000" dirty="0" smtClean="0"/>
              <a:t>При избыточном поступлении </a:t>
            </a:r>
            <a:r>
              <a:rPr lang="ru-RU" sz="2000" b="1" dirty="0" smtClean="0"/>
              <a:t>стронция</a:t>
            </a:r>
            <a:r>
              <a:rPr lang="ru-RU" sz="2000" dirty="0" smtClean="0"/>
              <a:t> возникает так называемый «стронциевый рахит».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10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/>
            <a:r>
              <a:rPr lang="ru-RU" dirty="0" smtClean="0"/>
              <a:t>Токсичные элементы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042847"/>
              </p:ext>
            </p:extLst>
          </p:nvPr>
        </p:nvGraphicFramePr>
        <p:xfrm>
          <a:off x="251520" y="1412776"/>
          <a:ext cx="8640959" cy="2880321"/>
        </p:xfrm>
        <a:graphic>
          <a:graphicData uri="http://schemas.openxmlformats.org/drawingml/2006/table">
            <a:tbl>
              <a:tblPr/>
              <a:tblGrid>
                <a:gridCol w="764451"/>
                <a:gridCol w="593306"/>
                <a:gridCol w="912777"/>
                <a:gridCol w="912777"/>
                <a:gridCol w="661764"/>
                <a:gridCol w="912777"/>
                <a:gridCol w="912777"/>
                <a:gridCol w="673173"/>
                <a:gridCol w="1125759"/>
                <a:gridCol w="1171398"/>
              </a:tblGrid>
              <a:tr h="3892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Элемент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Содержание элемента в абсолютно сухом веществе, мкг/г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Адекватное суточное потребление, мкг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Минимальный уровень токсичности, мкг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Морошка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Княженика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Надземная часть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Грунт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Надземная часть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28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6258" y="465313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Роль </a:t>
            </a:r>
            <a:r>
              <a:rPr lang="ru-RU" sz="2400" b="1" dirty="0" smtClean="0"/>
              <a:t>ртути, свинца и кадмия </a:t>
            </a:r>
            <a:r>
              <a:rPr lang="ru-RU" sz="2400" dirty="0" smtClean="0"/>
              <a:t>в жизнедеятельности организма изучена недостаточно. Известно, что свинец участвует в обменных процессах костной ткани.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6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2515</TotalTime>
  <Words>1253</Words>
  <Application>Microsoft Office PowerPoint</Application>
  <PresentationFormat>Экран (4:3)</PresentationFormat>
  <Paragraphs>423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Микроэлементный состав некоторых видов ягодных растений, произрастающих в дикой природе Ханты-Мансийского автономного округа - Югры</vt:lpstr>
      <vt:lpstr>„Всё — яд, всё — лекарство; то и другое определяет доза.“         </vt:lpstr>
      <vt:lpstr>Морошка  и  княженика (лат. Rubus chamaemorus  и  Rúbus árcticus)</vt:lpstr>
      <vt:lpstr>Определение доступной формы элементов</vt:lpstr>
      <vt:lpstr>Структурные элементы</vt:lpstr>
      <vt:lpstr>Эссенциальные элементы</vt:lpstr>
      <vt:lpstr>Эссенциальные элементы</vt:lpstr>
      <vt:lpstr>Условно Эссенциальные элементы</vt:lpstr>
      <vt:lpstr>Токсичные элементы</vt:lpstr>
      <vt:lpstr>Пищевая ценность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Микроэлементный состав некоторых видов ягодных растений, произрастающих в дикой природе Ханты-Мансийского автономного округа - Югры</dc:title>
  <dc:creator>user</dc:creator>
  <cp:lastModifiedBy>user</cp:lastModifiedBy>
  <cp:revision>31</cp:revision>
  <dcterms:created xsi:type="dcterms:W3CDTF">2020-02-26T13:26:44Z</dcterms:created>
  <dcterms:modified xsi:type="dcterms:W3CDTF">2020-02-28T07:22:15Z</dcterms:modified>
</cp:coreProperties>
</file>